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Straight Connector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Straight Connector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Straight Connector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Straight Connector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Content Placeholder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Footer Placeholder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Straight Connector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Straight Connector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Date Placeholder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traight Connector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9B2D7F1-4EBF-4782-97DD-7CA9A8F3BF1F}" type="datetimeFigureOut">
              <a:rPr lang="en-US" smtClean="0"/>
              <a:pPr/>
              <a:t>16-Apr-19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96D040-A00C-4C7E-B9DC-25E834BA182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Comprehension exercise 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(RGU </a:t>
            </a:r>
            <a:r>
              <a:rPr lang="en-US" b="1" dirty="0" smtClean="0"/>
              <a:t>EXAMS</a:t>
            </a:r>
            <a:r>
              <a:rPr lang="en-US" b="1" dirty="0" smtClean="0"/>
              <a:t> </a:t>
            </a:r>
            <a:r>
              <a:rPr lang="en-US" b="1" dirty="0" smtClean="0"/>
              <a:t>FOR B.A. I SEM)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r>
              <a:rPr lang="en-US" sz="2400" dirty="0" smtClean="0">
                <a:solidFill>
                  <a:srgbClr val="C00000"/>
                </a:solidFill>
              </a:rPr>
              <a:t>Read the passage given below and answer the questions that follow in not more than 3 sentences each:</a:t>
            </a:r>
          </a:p>
          <a:p>
            <a:r>
              <a:rPr lang="en-US" sz="2400" dirty="0" smtClean="0"/>
              <a:t>Two decades after Parliament  passed the Child 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(Prevention and Regulation) Act, the number </a:t>
            </a:r>
            <a:r>
              <a:rPr lang="en-US" sz="2400" dirty="0" smtClean="0">
                <a:solidFill>
                  <a:srgbClr val="00B0F0"/>
                </a:solidFill>
              </a:rPr>
              <a:t>of working children </a:t>
            </a:r>
            <a:r>
              <a:rPr lang="en-US" sz="2400" dirty="0" smtClean="0"/>
              <a:t>is still </a:t>
            </a:r>
            <a:r>
              <a:rPr lang="en-US" sz="2400" dirty="0" smtClean="0">
                <a:solidFill>
                  <a:srgbClr val="00B0F0"/>
                </a:solidFill>
              </a:rPr>
              <a:t>on the rise</a:t>
            </a:r>
            <a:r>
              <a:rPr lang="en-US" sz="2400" dirty="0" smtClean="0"/>
              <a:t>. The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Ministry recently released the latest statistics </a:t>
            </a:r>
            <a:r>
              <a:rPr lang="en-US" sz="2400" dirty="0" smtClean="0">
                <a:solidFill>
                  <a:srgbClr val="00B0F0"/>
                </a:solidFill>
              </a:rPr>
              <a:t>on working children</a:t>
            </a:r>
            <a:r>
              <a:rPr lang="en-US" sz="2400" dirty="0" smtClean="0"/>
              <a:t>, which say the number of employed children has </a:t>
            </a:r>
            <a:r>
              <a:rPr lang="en-US" sz="2400" dirty="0" smtClean="0">
                <a:solidFill>
                  <a:srgbClr val="00B050"/>
                </a:solidFill>
              </a:rPr>
              <a:t>gone up </a:t>
            </a:r>
            <a:r>
              <a:rPr lang="en-US" sz="2400" dirty="0" smtClean="0"/>
              <a:t>from 11.3 million in 1991 to 12.6 million in 2001. Uttar Pradesh and Rajasthan account for most </a:t>
            </a:r>
            <a:r>
              <a:rPr lang="en-US" sz="2400" dirty="0" smtClean="0">
                <a:solidFill>
                  <a:srgbClr val="00B0F0"/>
                </a:solidFill>
              </a:rPr>
              <a:t>of the increase </a:t>
            </a:r>
            <a:r>
              <a:rPr lang="en-US" sz="2400" dirty="0" smtClean="0"/>
              <a:t>, the Parliamentary Consultative Committee on </a:t>
            </a:r>
            <a:r>
              <a:rPr lang="en-US" sz="2400" dirty="0" err="1" smtClean="0"/>
              <a:t>Labour</a:t>
            </a:r>
            <a:r>
              <a:rPr lang="en-US" sz="2400" dirty="0" smtClean="0"/>
              <a:t> and Employment was recently informed. In Uttar Pradesh, working children numbered  a staggering 1.9 million in 2001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Whereas the number was 1.4 million ten years ago when Uttaranchal was part </a:t>
            </a:r>
            <a:r>
              <a:rPr lang="en-US" dirty="0" smtClean="0">
                <a:solidFill>
                  <a:srgbClr val="00B0F0"/>
                </a:solidFill>
              </a:rPr>
              <a:t>of the State</a:t>
            </a:r>
            <a:r>
              <a:rPr lang="en-US" dirty="0" smtClean="0"/>
              <a:t>. Rajasthan has nearly doubled its child </a:t>
            </a:r>
            <a:r>
              <a:rPr lang="en-US" dirty="0" err="1" smtClean="0"/>
              <a:t>labour</a:t>
            </a:r>
            <a:r>
              <a:rPr lang="en-US" dirty="0" smtClean="0"/>
              <a:t> population. As against 7.7lakh in 1991, the state had in 2001, nearly 1.2 million working children, says the </a:t>
            </a:r>
            <a:r>
              <a:rPr lang="en-US" dirty="0" err="1" smtClean="0"/>
              <a:t>Labour</a:t>
            </a:r>
            <a:r>
              <a:rPr lang="en-US" dirty="0" smtClean="0"/>
              <a:t> Ministry. West Bengal witnessed a marginal increase from 7.1 </a:t>
            </a:r>
            <a:r>
              <a:rPr lang="en-US" dirty="0" err="1" smtClean="0"/>
              <a:t>lakh</a:t>
            </a:r>
            <a:r>
              <a:rPr lang="en-US" dirty="0" smtClean="0"/>
              <a:t> to 8.5 </a:t>
            </a:r>
            <a:r>
              <a:rPr lang="en-US" dirty="0" err="1" smtClean="0"/>
              <a:t>lakh</a:t>
            </a:r>
            <a:r>
              <a:rPr lang="en-US" dirty="0" smtClean="0"/>
              <a:t>. There is, however, good news from Andhra Pradesh and </a:t>
            </a:r>
            <a:r>
              <a:rPr lang="en-US" dirty="0" err="1" smtClean="0"/>
              <a:t>Maharastra</a:t>
            </a:r>
            <a:r>
              <a:rPr lang="en-US" dirty="0" smtClean="0"/>
              <a:t>, two states that had shown a substantial decline </a:t>
            </a:r>
            <a:r>
              <a:rPr lang="en-US" dirty="0" smtClean="0">
                <a:solidFill>
                  <a:srgbClr val="00B0F0"/>
                </a:solidFill>
              </a:rPr>
              <a:t>in child </a:t>
            </a:r>
            <a:r>
              <a:rPr lang="en-US" dirty="0" err="1" smtClean="0">
                <a:solidFill>
                  <a:srgbClr val="00B0F0"/>
                </a:solidFill>
              </a:rPr>
              <a:t>labour</a:t>
            </a:r>
            <a:r>
              <a:rPr lang="en-US" dirty="0" smtClean="0"/>
              <a:t> in 2001. In Andhra Pradesh, the number </a:t>
            </a:r>
            <a:r>
              <a:rPr lang="en-US" dirty="0" smtClean="0">
                <a:solidFill>
                  <a:srgbClr val="00B0F0"/>
                </a:solidFill>
              </a:rPr>
              <a:t>of working children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00B050"/>
                </a:solidFill>
              </a:rPr>
              <a:t>came down </a:t>
            </a:r>
            <a:r>
              <a:rPr lang="en-US" dirty="0" smtClean="0"/>
              <a:t>to 1.3 million in 2001 from 1.6 million in 1991 and the decline in </a:t>
            </a:r>
            <a:r>
              <a:rPr lang="en-US" dirty="0" err="1" smtClean="0"/>
              <a:t>Maharastra</a:t>
            </a:r>
            <a:r>
              <a:rPr lang="en-US" dirty="0" smtClean="0"/>
              <a:t> was from 1 million to 7.6 </a:t>
            </a:r>
            <a:r>
              <a:rPr lang="en-US" dirty="0" err="1" smtClean="0"/>
              <a:t>lakh</a:t>
            </a:r>
            <a:r>
              <a:rPr lang="en-US" dirty="0" smtClean="0"/>
              <a:t>. Child rights activists have </a:t>
            </a:r>
            <a:r>
              <a:rPr lang="en-US" dirty="0" err="1" smtClean="0"/>
              <a:t>criticised</a:t>
            </a:r>
            <a:r>
              <a:rPr lang="en-US" dirty="0" smtClean="0"/>
              <a:t> the government for not doing  enough for rehabilitation </a:t>
            </a:r>
            <a:r>
              <a:rPr lang="en-US" dirty="0" smtClean="0">
                <a:solidFill>
                  <a:srgbClr val="00B0F0"/>
                </a:solidFill>
              </a:rPr>
              <a:t>of the released working children</a:t>
            </a:r>
            <a:r>
              <a:rPr lang="en-US" dirty="0" smtClean="0"/>
              <a:t>, who they say are in most </a:t>
            </a:r>
            <a:r>
              <a:rPr lang="en-US" dirty="0" smtClean="0">
                <a:solidFill>
                  <a:srgbClr val="00B0F0"/>
                </a:solidFill>
              </a:rPr>
              <a:t>of the cases</a:t>
            </a:r>
            <a:r>
              <a:rPr lang="en-US" dirty="0" smtClean="0"/>
              <a:t> the only bread earners </a:t>
            </a:r>
            <a:r>
              <a:rPr lang="en-US" dirty="0" smtClean="0">
                <a:solidFill>
                  <a:srgbClr val="00B0F0"/>
                </a:solidFill>
              </a:rPr>
              <a:t>for their families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Which is the state with the largest number of working children?</a:t>
            </a:r>
          </a:p>
          <a:p>
            <a:r>
              <a:rPr lang="en-US" dirty="0" smtClean="0"/>
              <a:t>Which states have shown a sharp decline in child </a:t>
            </a:r>
            <a:r>
              <a:rPr lang="en-US" dirty="0" err="1" smtClean="0"/>
              <a:t>labour</a:t>
            </a:r>
            <a:r>
              <a:rPr lang="en-US" dirty="0" smtClean="0"/>
              <a:t>?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states have shown an increase in child </a:t>
            </a:r>
            <a:r>
              <a:rPr lang="en-US" dirty="0" err="1" smtClean="0"/>
              <a:t>labour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Uttar Pradesh is the state with the largest number of working children.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Andhra Pradesh and </a:t>
            </a:r>
            <a:r>
              <a:rPr lang="en-US" b="1" dirty="0" err="1" smtClean="0">
                <a:solidFill>
                  <a:srgbClr val="FF0000"/>
                </a:solidFill>
              </a:rPr>
              <a:t>Maharastra</a:t>
            </a:r>
            <a:r>
              <a:rPr lang="en-US" b="1" dirty="0" smtClean="0">
                <a:solidFill>
                  <a:srgbClr val="FF0000"/>
                </a:solidFill>
              </a:rPr>
              <a:t> have shown a sharp decline in child </a:t>
            </a:r>
            <a:r>
              <a:rPr lang="en-US" b="1" dirty="0" err="1" smtClean="0">
                <a:solidFill>
                  <a:srgbClr val="FF0000"/>
                </a:solidFill>
              </a:rPr>
              <a:t>labour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Uttar </a:t>
            </a:r>
            <a:r>
              <a:rPr lang="en-US" b="1" dirty="0" err="1" smtClean="0">
                <a:solidFill>
                  <a:srgbClr val="FF0000"/>
                </a:solidFill>
              </a:rPr>
              <a:t>pradesh</a:t>
            </a:r>
            <a:r>
              <a:rPr lang="en-US" b="1" dirty="0" smtClean="0">
                <a:solidFill>
                  <a:srgbClr val="FF0000"/>
                </a:solidFill>
              </a:rPr>
              <a:t>, Rajasthan, and West Bengal have shown an increase in child </a:t>
            </a:r>
            <a:r>
              <a:rPr lang="en-US" b="1" dirty="0" err="1" smtClean="0">
                <a:solidFill>
                  <a:srgbClr val="FF0000"/>
                </a:solidFill>
              </a:rPr>
              <a:t>labour</a:t>
            </a:r>
            <a:r>
              <a:rPr lang="en-US" b="1" dirty="0" smtClean="0">
                <a:solidFill>
                  <a:srgbClr val="FF0000"/>
                </a:solidFill>
              </a:rPr>
              <a:t>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Questions: 2x5 = 10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Answers: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Why are child rights activists  </a:t>
            </a:r>
            <a:r>
              <a:rPr lang="en-US" dirty="0" err="1" smtClean="0"/>
              <a:t>criticising</a:t>
            </a:r>
            <a:r>
              <a:rPr lang="en-US" dirty="0" smtClean="0"/>
              <a:t> the government?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The child rights activists are </a:t>
            </a:r>
            <a:r>
              <a:rPr lang="en-US" b="1" dirty="0" err="1" smtClean="0">
                <a:solidFill>
                  <a:srgbClr val="FF0000"/>
                </a:solidFill>
              </a:rPr>
              <a:t>criticising</a:t>
            </a:r>
            <a:r>
              <a:rPr lang="en-US" b="1" dirty="0" smtClean="0">
                <a:solidFill>
                  <a:srgbClr val="FF0000"/>
                </a:solidFill>
              </a:rPr>
              <a:t> the government because they are not doing enough for rehabilitation of the released children, who in most of the cases are the only bread earners for their families. 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Answers: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smtClean="0"/>
              <a:t>When was the Child </a:t>
            </a:r>
            <a:r>
              <a:rPr lang="en-US" dirty="0" err="1" smtClean="0"/>
              <a:t>Labour</a:t>
            </a:r>
            <a:r>
              <a:rPr lang="en-US" dirty="0" smtClean="0"/>
              <a:t> act passed by Parliament?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The Child </a:t>
            </a:r>
            <a:r>
              <a:rPr lang="en-US" b="1" dirty="0" err="1" smtClean="0">
                <a:solidFill>
                  <a:srgbClr val="FF0000"/>
                </a:solidFill>
              </a:rPr>
              <a:t>Labour</a:t>
            </a:r>
            <a:r>
              <a:rPr lang="en-US" b="1" dirty="0" smtClean="0">
                <a:solidFill>
                  <a:srgbClr val="FF0000"/>
                </a:solidFill>
              </a:rPr>
              <a:t> Act was passed by Parliament in the year 1986.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pPr algn="ctr"/>
            <a:r>
              <a:rPr lang="en-US" dirty="0" smtClean="0"/>
              <a:t>Questions: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lang="en-US" dirty="0" smtClean="0"/>
              <a:t>Answers: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819400"/>
            <a:ext cx="3657600" cy="4038600"/>
          </a:xfrm>
        </p:spPr>
        <p:txBody>
          <a:bodyPr/>
          <a:lstStyle/>
          <a:p>
            <a:r>
              <a:rPr lang="en-US" dirty="0" smtClean="0"/>
              <a:t>Read the text once more  and try to select</a:t>
            </a:r>
          </a:p>
          <a:p>
            <a:r>
              <a:rPr lang="en-US" dirty="0" smtClean="0"/>
              <a:t>All such phrases if you can.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343400" y="1752600"/>
            <a:ext cx="3686175" cy="5105400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00B050"/>
                </a:solidFill>
              </a:rPr>
              <a:t>Verbal Phrases:</a:t>
            </a:r>
          </a:p>
          <a:p>
            <a:pPr>
              <a:buNone/>
            </a:pPr>
            <a:r>
              <a:rPr lang="en-US" b="1" dirty="0" smtClean="0">
                <a:solidFill>
                  <a:srgbClr val="00B050"/>
                </a:solidFill>
              </a:rPr>
              <a:t> ( phrasal verbs)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gone up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 came down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00B050"/>
                </a:solidFill>
              </a:rPr>
              <a:t>Prepositional Phrases: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 On the rise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Of working children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Of the increase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Of the state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Of the cases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rgbClr val="FF0000"/>
                </a:solidFill>
              </a:rPr>
              <a:t>For their families</a:t>
            </a:r>
          </a:p>
          <a:p>
            <a:pPr>
              <a:buFont typeface="Wingdings" pitchFamily="2" charset="2"/>
              <a:buChar char="q"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Font typeface="Wingdings" pitchFamily="2" charset="2"/>
              <a:buChar char="q"/>
            </a:pP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295400"/>
            <a:ext cx="3657600" cy="1295400"/>
          </a:xfrm>
        </p:spPr>
        <p:txBody>
          <a:bodyPr/>
          <a:lstStyle/>
          <a:p>
            <a:r>
              <a:rPr lang="en-US" dirty="0" smtClean="0"/>
              <a:t>Select any </a:t>
            </a:r>
            <a:r>
              <a:rPr lang="en-US" i="1" dirty="0" smtClean="0"/>
              <a:t>five</a:t>
            </a:r>
            <a:r>
              <a:rPr lang="en-US" b="0" dirty="0" smtClean="0"/>
              <a:t> verbal/prepositional phrases from the passage given above. 1x5 = 5</a:t>
            </a:r>
            <a:endParaRPr lang="en-US" i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43400" y="1219200"/>
            <a:ext cx="3657600" cy="533400"/>
          </a:xfrm>
        </p:spPr>
        <p:txBody>
          <a:bodyPr/>
          <a:lstStyle/>
          <a:p>
            <a:pPr algn="ctr"/>
            <a:r>
              <a:rPr lang="en-US" dirty="0" smtClean="0"/>
              <a:t>Answers: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Continued…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>
          <a:xfrm>
            <a:off x="457200" y="2895600"/>
            <a:ext cx="3657600" cy="3352800"/>
          </a:xfrm>
        </p:spPr>
        <p:txBody>
          <a:bodyPr/>
          <a:lstStyle/>
          <a:p>
            <a:r>
              <a:rPr lang="en-US" dirty="0" smtClean="0"/>
              <a:t>(</a:t>
            </a:r>
            <a:r>
              <a:rPr lang="en-US" dirty="0" err="1" smtClean="0"/>
              <a:t>i</a:t>
            </a:r>
            <a:r>
              <a:rPr lang="en-US" dirty="0" smtClean="0"/>
              <a:t>) Increase</a:t>
            </a:r>
          </a:p>
          <a:p>
            <a:r>
              <a:rPr lang="en-US" dirty="0" smtClean="0"/>
              <a:t>(ii) data</a:t>
            </a:r>
          </a:p>
          <a:p>
            <a:r>
              <a:rPr lang="en-US" dirty="0" smtClean="0"/>
              <a:t>(iii) whopping</a:t>
            </a:r>
          </a:p>
          <a:p>
            <a:r>
              <a:rPr lang="en-US" dirty="0" smtClean="0"/>
              <a:t>(iv) slight</a:t>
            </a:r>
          </a:p>
          <a:p>
            <a:r>
              <a:rPr lang="en-US" dirty="0" smtClean="0"/>
              <a:t>(v) decrease</a:t>
            </a:r>
          </a:p>
          <a:p>
            <a:r>
              <a:rPr lang="en-US" dirty="0" smtClean="0"/>
              <a:t>(vi) freed</a:t>
            </a:r>
          </a:p>
          <a:p>
            <a:r>
              <a:rPr lang="en-US" dirty="0" smtClean="0"/>
              <a:t>(vii)almost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4"/>
          </p:nvPr>
        </p:nvSpPr>
        <p:spPr>
          <a:xfrm>
            <a:off x="4371975" y="2895600"/>
            <a:ext cx="3657600" cy="33528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(</a:t>
            </a:r>
            <a:r>
              <a:rPr lang="en-US" b="1" dirty="0" err="1" smtClean="0">
                <a:solidFill>
                  <a:srgbClr val="FF0000"/>
                </a:solidFill>
              </a:rPr>
              <a:t>i</a:t>
            </a:r>
            <a:r>
              <a:rPr lang="en-US" b="1" dirty="0" smtClean="0">
                <a:solidFill>
                  <a:srgbClr val="FF0000"/>
                </a:solidFill>
              </a:rPr>
              <a:t>) rise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(ii) statistics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(iii) staggering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(iv) marginal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(v) decline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(vi) released</a:t>
            </a:r>
          </a:p>
          <a:p>
            <a:r>
              <a:rPr lang="en-US" b="1" dirty="0" smtClean="0">
                <a:solidFill>
                  <a:srgbClr val="FF0000"/>
                </a:solidFill>
              </a:rPr>
              <a:t>(vii) in most of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1173480"/>
          </a:xfrm>
        </p:spPr>
        <p:txBody>
          <a:bodyPr/>
          <a:lstStyle/>
          <a:p>
            <a:r>
              <a:rPr lang="en-US" dirty="0" smtClean="0"/>
              <a:t>Find out synonyms of any five of the following from the passage given above. 1x5=5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1173480"/>
          </a:xfrm>
        </p:spPr>
        <p:txBody>
          <a:bodyPr/>
          <a:lstStyle/>
          <a:p>
            <a:r>
              <a:rPr lang="en-US" dirty="0" smtClean="0"/>
              <a:t>Answers: (synonyms)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971800"/>
            <a:ext cx="7467600" cy="2286000"/>
          </a:xfrm>
        </p:spPr>
        <p:txBody>
          <a:bodyPr anchor="ctr">
            <a:noAutofit/>
          </a:bodyPr>
          <a:lstStyle/>
          <a:p>
            <a:pPr algn="ctr"/>
            <a:r>
              <a:rPr lang="en-US" sz="8000" dirty="0" smtClean="0">
                <a:solidFill>
                  <a:srgbClr val="00B050"/>
                </a:solidFill>
              </a:rPr>
              <a:t>THANKS</a:t>
            </a:r>
            <a:endParaRPr lang="en-US" sz="80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102</TotalTime>
  <Words>591</Words>
  <Application>Microsoft Office PowerPoint</Application>
  <PresentationFormat>On-screen Show (4:3)</PresentationFormat>
  <Paragraphs>62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Oriel</vt:lpstr>
      <vt:lpstr>Comprehension exercise  (RGU EXAMS FOR B.A. I SEM)</vt:lpstr>
      <vt:lpstr>Continued…</vt:lpstr>
      <vt:lpstr>Continued…</vt:lpstr>
      <vt:lpstr>Continued…</vt:lpstr>
      <vt:lpstr>Continued…</vt:lpstr>
      <vt:lpstr>Continued…</vt:lpstr>
      <vt:lpstr>Continued…</vt:lpstr>
      <vt:lpstr>THANKS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Comprehension exercise ( RGU 2008</dc:title>
  <dc:creator>Y SINGH</dc:creator>
  <cp:lastModifiedBy>JNC PSG</cp:lastModifiedBy>
  <cp:revision>16</cp:revision>
  <dcterms:created xsi:type="dcterms:W3CDTF">2011-11-26T12:46:29Z</dcterms:created>
  <dcterms:modified xsi:type="dcterms:W3CDTF">2019-04-16T12:57:02Z</dcterms:modified>
</cp:coreProperties>
</file>